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67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7" r:id="rId7"/>
    <p:sldId id="263" r:id="rId8"/>
    <p:sldId id="261" r:id="rId9"/>
    <p:sldId id="269" r:id="rId10"/>
    <p:sldId id="271" r:id="rId11"/>
    <p:sldId id="270" r:id="rId12"/>
    <p:sldId id="264" r:id="rId13"/>
    <p:sldId id="265" r:id="rId14"/>
    <p:sldId id="266" r:id="rId15"/>
    <p:sldId id="272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7"/>
    <p:restoredTop sz="94671"/>
  </p:normalViewPr>
  <p:slideViewPr>
    <p:cSldViewPr snapToGrid="0" snapToObjects="1">
      <p:cViewPr varScale="1">
        <p:scale>
          <a:sx n="81" d="100"/>
          <a:sy n="81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tif>
</file>

<file path=ppt/media/image11.tif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8E3110-D506-B049-B316-7440CFD79B3D}" type="datetimeFigureOut">
              <a:rPr lang="es-MX" smtClean="0"/>
              <a:t>08/12/2018</a:t>
            </a:fld>
            <a:endParaRPr lang="es-MX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0B978-0F95-8643-B01C-4D69CB8170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587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F9BE-B1E6-4240-9764-3364A5679C7C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82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52F56-3973-7F44-9529-D8D9B19662A2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6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881F-4BA0-5C46-92F3-4B2909033EF7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9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2DAA-7E01-2A45-BAAB-A8F0D2278471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76788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BE36E-310D-3943-A39F-1DA01CD882F0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377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2DAA-7E01-2A45-BAAB-A8F0D2278471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0313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A9580-954D-274B-9871-D683B0D0B6DC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6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DBE3C-99ED-C64E-800B-A83C20F8A8A7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49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89523-6FA1-554A-BFC4-AE6C9FDD467A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64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8BD2DAA-7E01-2A45-BAAB-A8F0D2278471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952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2DAA-7E01-2A45-BAAB-A8F0D2278471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91986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8BD2DAA-7E01-2A45-BAAB-A8F0D2278471}" type="datetime1">
              <a:rPr lang="es-MX" smtClean="0"/>
              <a:t>08/12/2018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29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20E555-A29D-0043-AD80-ECE8CCBD84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3200" dirty="0"/>
              <a:t>Pr</a:t>
            </a:r>
            <a:r>
              <a:rPr lang="es-ES" sz="3200" dirty="0" err="1"/>
              <a:t>áctica</a:t>
            </a:r>
            <a:r>
              <a:rPr lang="es-ES" sz="3200" dirty="0"/>
              <a:t> 2: Síntesis y caracterización de partículas fotoluminiscentes de Oxalato de Amonio Terbio y recubrimiento de la fase fotoluminiscente en matriz de silicio</a:t>
            </a:r>
            <a:endParaRPr lang="es-MX" sz="3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A03FFB-3467-A64A-993D-34074C978A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Autores: EDUARDO ESQUIVEL RAM</a:t>
            </a:r>
            <a:r>
              <a:rPr lang="es-ES" dirty="0"/>
              <a:t>ÍREZ, Jesús Eduardo Anaya?.</a:t>
            </a:r>
            <a:endParaRPr lang="es-MX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0BE74B8B-3A83-1D46-934A-90B1778A9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68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5D280A4-473D-41AC-BE23-6D9F37AC9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339" y="801793"/>
            <a:ext cx="6591322" cy="5273056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CFBEF12-B2C9-4F5E-86E4-695AA1BA4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06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contenido 5" descr="Imagen que contiene foto, blanco, negro&#10;&#10;Descripción generada automáticamente">
            <a:extLst>
              <a:ext uri="{FF2B5EF4-FFF2-40B4-BE49-F238E27FC236}">
                <a16:creationId xmlns:a16="http://schemas.microsoft.com/office/drawing/2014/main" id="{183205DC-8BD6-4797-BAD1-82B7D8C58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339" y="801793"/>
            <a:ext cx="6591322" cy="5273056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AC6C99F-9DBE-47AF-9EA4-A648D2FB3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11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E480F389-3FF4-4068-891E-2F135CDD7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16" y="559042"/>
            <a:ext cx="9413823" cy="5770164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8B4C6BF-FF5A-4ADB-B5E0-EB3D5296A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35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objeto&#10;&#10;Descripción generada automáticamente">
            <a:extLst>
              <a:ext uri="{FF2B5EF4-FFF2-40B4-BE49-F238E27FC236}">
                <a16:creationId xmlns:a16="http://schemas.microsoft.com/office/drawing/2014/main" id="{0EF8B71E-D4A9-4B8A-BA47-6CC3AB6D9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158" y="1118309"/>
            <a:ext cx="3906829" cy="3687666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BB000B-5602-49D8-BE3A-E3C8C533E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3DE435C-0BC5-4AD8-9349-AB23D62384EF}"/>
              </a:ext>
            </a:extLst>
          </p:cNvPr>
          <p:cNvCxnSpPr/>
          <p:nvPr/>
        </p:nvCxnSpPr>
        <p:spPr>
          <a:xfrm flipH="1">
            <a:off x="3479471" y="1193469"/>
            <a:ext cx="1065216" cy="890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1283842C-181F-4359-8A9F-0FE3A120E4F5}"/>
              </a:ext>
            </a:extLst>
          </p:cNvPr>
          <p:cNvCxnSpPr>
            <a:cxnSpLocks/>
          </p:cNvCxnSpPr>
          <p:nvPr/>
        </p:nvCxnSpPr>
        <p:spPr>
          <a:xfrm>
            <a:off x="1185875" y="1632856"/>
            <a:ext cx="886097" cy="902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32B7B450-2BCE-4EAD-8862-6C2345D5E45B}"/>
              </a:ext>
            </a:extLst>
          </p:cNvPr>
          <p:cNvCxnSpPr>
            <a:cxnSpLocks/>
          </p:cNvCxnSpPr>
          <p:nvPr/>
        </p:nvCxnSpPr>
        <p:spPr>
          <a:xfrm flipH="1" flipV="1">
            <a:off x="4146864" y="3492782"/>
            <a:ext cx="795645" cy="663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72C1D06-DF39-4133-9303-523A017AAF05}"/>
              </a:ext>
            </a:extLst>
          </p:cNvPr>
          <p:cNvSpPr txBox="1"/>
          <p:nvPr/>
        </p:nvSpPr>
        <p:spPr>
          <a:xfrm>
            <a:off x="1230827" y="5262799"/>
            <a:ext cx="4085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Figura 6: Entran en juego los oxígenos, absorben radiación que ceden al ion,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74263F1-D0A8-4E72-8294-A8E3821DA7ED}"/>
              </a:ext>
            </a:extLst>
          </p:cNvPr>
          <p:cNvSpPr txBox="1"/>
          <p:nvPr/>
        </p:nvSpPr>
        <p:spPr>
          <a:xfrm>
            <a:off x="6448647" y="5166259"/>
            <a:ext cx="4085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Figura 7: Tb ligado a 3 oxígenos, los 3 electrones que le faltan son los responsables de la emisión en la región de excitación directa</a:t>
            </a:r>
          </a:p>
        </p:txBody>
      </p:sp>
      <p:pic>
        <p:nvPicPr>
          <p:cNvPr id="1026" name="Picture 2" descr="Resultado de imagen para emision de fotones">
            <a:extLst>
              <a:ext uri="{FF2B5EF4-FFF2-40B4-BE49-F238E27FC236}">
                <a16:creationId xmlns:a16="http://schemas.microsoft.com/office/drawing/2014/main" id="{ABD6E85B-A11C-48B9-926C-64A8222DB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980" y="1054287"/>
            <a:ext cx="5362332" cy="335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390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4D902B6-E521-48EB-B8B4-E68FF7AA5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21" y="584454"/>
            <a:ext cx="10148340" cy="5693981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05298F7-5918-46E1-B284-CDF34536B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957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F739A55-40E8-45E6-A0D9-8CA3A0DAE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2111" r="36652"/>
          <a:stretch/>
        </p:blipFill>
        <p:spPr>
          <a:xfrm>
            <a:off x="3192408" y="1123290"/>
            <a:ext cx="5261368" cy="4611419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091445-B0BC-4475-9061-BA9F1D15B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08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E86EF9-3C94-1846-B1FD-2B0E3662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64E96D-FB2E-5D4C-801E-C02E6F6E8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Se obtuvo la fase luminiscente de Oxalato de Amonio Europio que se quería sintetizar, así como el recubrimiento en silicio-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Se encontró que longitud de onda de mayor emisión es 369 nm para la fase pura y 270nm para la fase recubierta, encontrando así un incremento de emisión en la banda de transferencia de carga.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Las transiciones energéticas de las bandas de emisión presentes en el composito son:</a:t>
            </a:r>
          </a:p>
          <a:p>
            <a:pPr marL="0" indent="0">
              <a:buNone/>
            </a:pP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endParaRPr lang="es-MX" dirty="0"/>
          </a:p>
          <a:p>
            <a:pPr marL="0" indent="0">
              <a:buNone/>
            </a:pPr>
            <a:r>
              <a:rPr lang="es-MX" dirty="0"/>
              <a:t>Se encontr</a:t>
            </a:r>
            <a:r>
              <a:rPr lang="es-ES" dirty="0" err="1"/>
              <a:t>ó</a:t>
            </a:r>
            <a:r>
              <a:rPr lang="es-ES" dirty="0"/>
              <a:t> que la fase sintetizada tiene </a:t>
            </a:r>
            <a:r>
              <a:rPr lang="es-MX" dirty="0"/>
              <a:t>grupo espacial                correspondiente a la celda monoclínica                con los parámetros de red: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La importancia de caracterizar esta fase y su recubrimiento es que se puede incrementar la emisión de un material reduciendo la cantidad de tierras raras.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7639F4C7-F936-2D45-A5A0-91812D465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67D0C53-1219-134C-A947-EDC4F5C39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008" y="4036946"/>
            <a:ext cx="492329" cy="2258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FF1121-8F71-4DA6-9C87-8139C69D1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238" y="3329245"/>
            <a:ext cx="7209524" cy="43809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85C19C8-2EEE-474D-9109-64012DA58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501" y="4532358"/>
            <a:ext cx="9570997" cy="48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4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5A080-A56C-F445-A6E7-758DABDA1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19397"/>
            <a:ext cx="10058400" cy="917963"/>
          </a:xfrm>
        </p:spPr>
        <p:txBody>
          <a:bodyPr/>
          <a:lstStyle/>
          <a:p>
            <a:r>
              <a:rPr lang="es-MX" dirty="0"/>
              <a:t>Luminiscencia 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0A181014-AAA0-574F-8E46-5D832742B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4AE94DE-FF07-3245-922B-031B831CA5FB}"/>
              </a:ext>
            </a:extLst>
          </p:cNvPr>
          <p:cNvSpPr txBox="1"/>
          <p:nvPr/>
        </p:nvSpPr>
        <p:spPr>
          <a:xfrm>
            <a:off x="222057" y="2044281"/>
            <a:ext cx="11969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Emisi</a:t>
            </a:r>
            <a:r>
              <a:rPr lang="es-ES" dirty="0" err="1"/>
              <a:t>ón</a:t>
            </a:r>
            <a:r>
              <a:rPr lang="es-ES" dirty="0"/>
              <a:t> de un material debido a algún estímulo, ya sea de tipo mecánico; electromagnético, eléctrico o</a:t>
            </a:r>
          </a:p>
          <a:p>
            <a:r>
              <a:rPr lang="es-ES" dirty="0"/>
              <a:t>químico.</a:t>
            </a:r>
            <a:endParaRPr lang="es-MX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CBFAA9-244C-0F4C-A7AB-05E1FB8E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091" y="2773553"/>
            <a:ext cx="3489750" cy="262178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5D37768-3A4C-6C4B-BACB-448B2556BF46}"/>
              </a:ext>
            </a:extLst>
          </p:cNvPr>
          <p:cNvSpPr txBox="1"/>
          <p:nvPr/>
        </p:nvSpPr>
        <p:spPr>
          <a:xfrm>
            <a:off x="852594" y="5493913"/>
            <a:ext cx="4400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Figura 1: Se puede observar un material que presenta luminescencia. 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0A30298D-0268-9D43-8878-92BD5FB993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94"/>
          <a:stretch/>
        </p:blipFill>
        <p:spPr>
          <a:xfrm>
            <a:off x="7394160" y="2690612"/>
            <a:ext cx="2874433" cy="267229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7966E936-521D-8E43-8D9A-1A894435245D}"/>
              </a:ext>
            </a:extLst>
          </p:cNvPr>
          <p:cNvSpPr txBox="1"/>
          <p:nvPr/>
        </p:nvSpPr>
        <p:spPr>
          <a:xfrm>
            <a:off x="6096000" y="5372464"/>
            <a:ext cx="6234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s-MX" dirty="0"/>
              <a:t>Figura 2:  Esquema de la fenomenolog</a:t>
            </a:r>
            <a:r>
              <a:rPr lang="es-ES" dirty="0" err="1"/>
              <a:t>ía</a:t>
            </a:r>
            <a:r>
              <a:rPr lang="es-ES" dirty="0"/>
              <a:t> de las </a:t>
            </a:r>
          </a:p>
          <a:p>
            <a:pPr algn="just"/>
            <a:r>
              <a:rPr lang="es-ES" dirty="0"/>
              <a:t>Transiciones electrónicas en un material luminiscente.</a:t>
            </a:r>
            <a:r>
              <a:rPr lang="es-MX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4968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7CB8B6-F6FD-C94F-9A69-4ACF4FEA6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Tipos de materiales luminiscentes</a:t>
            </a:r>
            <a:br>
              <a:rPr lang="es-MX" dirty="0"/>
            </a:br>
            <a:endParaRPr lang="es-MX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3FEA315-6F43-3541-9FA0-2BF31607F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397" y="1297577"/>
            <a:ext cx="9414935" cy="4452967"/>
          </a:xfrm>
        </p:spPr>
      </p:pic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07BF8C7C-A3FE-E34C-BB73-4D5285A32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Estrella de 5 puntas 7">
            <a:extLst>
              <a:ext uri="{FF2B5EF4-FFF2-40B4-BE49-F238E27FC236}">
                <a16:creationId xmlns:a16="http://schemas.microsoft.com/office/drawing/2014/main" id="{03867D82-1810-5E47-93FD-3EB29154FE31}"/>
              </a:ext>
            </a:extLst>
          </p:cNvPr>
          <p:cNvSpPr/>
          <p:nvPr/>
        </p:nvSpPr>
        <p:spPr>
          <a:xfrm>
            <a:off x="3645036" y="3134203"/>
            <a:ext cx="185530" cy="21383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Estrella de 5 puntas 8">
            <a:extLst>
              <a:ext uri="{FF2B5EF4-FFF2-40B4-BE49-F238E27FC236}">
                <a16:creationId xmlns:a16="http://schemas.microsoft.com/office/drawing/2014/main" id="{46D8EB7C-8DF2-0C45-A758-5D100AA359F9}"/>
              </a:ext>
            </a:extLst>
          </p:cNvPr>
          <p:cNvSpPr/>
          <p:nvPr/>
        </p:nvSpPr>
        <p:spPr>
          <a:xfrm>
            <a:off x="2554664" y="3884741"/>
            <a:ext cx="185530" cy="21383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Estrella de 5 puntas 9">
            <a:extLst>
              <a:ext uri="{FF2B5EF4-FFF2-40B4-BE49-F238E27FC236}">
                <a16:creationId xmlns:a16="http://schemas.microsoft.com/office/drawing/2014/main" id="{F1E6AB1B-7E6D-3843-AAB3-01D3B9506E23}"/>
              </a:ext>
            </a:extLst>
          </p:cNvPr>
          <p:cNvSpPr/>
          <p:nvPr/>
        </p:nvSpPr>
        <p:spPr>
          <a:xfrm>
            <a:off x="2369134" y="5109546"/>
            <a:ext cx="185530" cy="21383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29530E-5510-DD4D-874D-780B196859D0}"/>
              </a:ext>
            </a:extLst>
          </p:cNvPr>
          <p:cNvSpPr txBox="1"/>
          <p:nvPr/>
        </p:nvSpPr>
        <p:spPr>
          <a:xfrm>
            <a:off x="2986386" y="5750544"/>
            <a:ext cx="691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Figura 2: Clasificaci</a:t>
            </a:r>
            <a:r>
              <a:rPr lang="es-ES" dirty="0" err="1"/>
              <a:t>ón</a:t>
            </a:r>
            <a:r>
              <a:rPr lang="es-ES" dirty="0"/>
              <a:t> de la luminiscencia en los materiales.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83489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DF2B4-AD30-8144-999D-0A97ECCD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Desarrollo experimental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E12D93-A598-3B48-8C6B-75B2BB3A7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Preparacion del composito de Oxalato de amonio Europio a partir de una soluci</a:t>
            </a:r>
            <a:r>
              <a:rPr lang="es-ES" dirty="0" err="1"/>
              <a:t>ón</a:t>
            </a:r>
            <a:r>
              <a:rPr lang="es-ES" dirty="0"/>
              <a:t> acuosa de nitrato de Terbio (0.041 mol/L) y oxalato de amonio (0.106 mol/L) </a:t>
            </a:r>
            <a:r>
              <a:rPr lang="es-MX" dirty="0"/>
              <a:t>mediante </a:t>
            </a:r>
            <a:r>
              <a:rPr lang="es-ES" dirty="0"/>
              <a:t>la técnica de precipitación homogénea.</a:t>
            </a:r>
          </a:p>
          <a:p>
            <a:r>
              <a:rPr lang="es-ES" dirty="0"/>
              <a:t>Recubrimiento de la fase con silicio a partir de una solución con TEOS y etanol, junto con otra de agua, hidróxido de amonio y la fase fotoluminiscente mediante la técnica de precipitación homogénea.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Caracterización del grupo espacial de ambos materiales por difracción de Rayos X</a:t>
            </a:r>
          </a:p>
          <a:p>
            <a:pPr marL="0" indent="0">
              <a:buNone/>
            </a:pPr>
            <a:r>
              <a:rPr lang="es-ES" dirty="0"/>
              <a:t> </a:t>
            </a:r>
          </a:p>
          <a:p>
            <a:r>
              <a:rPr lang="es-ES" dirty="0"/>
              <a:t>Caracterización del espectro de excitación y emisión del material. </a:t>
            </a:r>
            <a:endParaRPr lang="es-MX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5CEDAA61-12E7-2246-A67E-17B3BF23A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46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D09B2-6795-A14F-874F-93A346A1A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 y Análisis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3DCD9EDC-AE64-4774-BAC7-6BF57E022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/>
              <a:t>Compósito</a:t>
            </a:r>
            <a:r>
              <a:rPr lang="es-MX" dirty="0"/>
              <a:t> y recubrimiento</a:t>
            </a:r>
          </a:p>
          <a:p>
            <a:endParaRPr lang="es-MX" dirty="0"/>
          </a:p>
          <a:p>
            <a:r>
              <a:rPr lang="es-MX" dirty="0"/>
              <a:t>Difracción de rayos X</a:t>
            </a:r>
          </a:p>
          <a:p>
            <a:endParaRPr lang="es-MX" dirty="0"/>
          </a:p>
          <a:p>
            <a:r>
              <a:rPr lang="es-MX" dirty="0"/>
              <a:t>Espectro de excitación</a:t>
            </a:r>
          </a:p>
          <a:p>
            <a:endParaRPr lang="es-MX" dirty="0"/>
          </a:p>
          <a:p>
            <a:r>
              <a:rPr lang="es-MX" dirty="0"/>
              <a:t>Espectro de emisión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F1E48BCE-5051-8E41-9FE5-920AF094E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9" y="6400801"/>
            <a:ext cx="1267214" cy="42411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959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67CF712-B5D6-B246-9B0F-2DE9DB941B58}"/>
              </a:ext>
            </a:extLst>
          </p:cNvPr>
          <p:cNvSpPr txBox="1"/>
          <p:nvPr/>
        </p:nvSpPr>
        <p:spPr>
          <a:xfrm>
            <a:off x="8108524" y="4302252"/>
            <a:ext cx="3401961" cy="133254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Figura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3: a) </a:t>
            </a: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fase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fotoluminiscente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fase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recubierta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400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excitación</a:t>
            </a:r>
            <a:r>
              <a:rPr lang="en-US" sz="24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con luz de 254nm.</a:t>
            </a:r>
          </a:p>
        </p:txBody>
      </p:sp>
      <p:pic>
        <p:nvPicPr>
          <p:cNvPr id="10" name="Marcador de contenido 8" descr="Imagen que contiene mesa, de madera, agua&#10;&#10;Descripción generada automáticamente">
            <a:extLst>
              <a:ext uri="{FF2B5EF4-FFF2-40B4-BE49-F238E27FC236}">
                <a16:creationId xmlns:a16="http://schemas.microsoft.com/office/drawing/2014/main" id="{E984BF43-4A2E-457F-AB12-68E2F501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680" y="350248"/>
            <a:ext cx="5512328" cy="5512328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8D4492F8-0891-8E49-89AC-05ACE66B0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/>
              <a:pPr defTabSz="914400"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171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D58BAE02-C8A3-4A2E-9EEE-796D45C90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89" y="514475"/>
            <a:ext cx="10432994" cy="580749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2322CC-6E53-4077-93C6-550A1142A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9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74E55FEE-A40C-A549-B115-920DAAE5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Marcador de contenido 6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C08946F3-603E-405B-9FBE-2487EEBF3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25" y="1458963"/>
            <a:ext cx="4671090" cy="269110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11C0023-B36F-40E2-93C3-1343D06667B0}"/>
              </a:ext>
            </a:extLst>
          </p:cNvPr>
          <p:cNvSpPr txBox="1"/>
          <p:nvPr/>
        </p:nvSpPr>
        <p:spPr>
          <a:xfrm>
            <a:off x="1436914" y="4316323"/>
            <a:ext cx="4085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Figura 4: Celda unitaria monoclínica.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1635632-768E-4633-97BB-51C5968B71A4}"/>
              </a:ext>
            </a:extLst>
          </p:cNvPr>
          <p:cNvSpPr txBox="1"/>
          <p:nvPr/>
        </p:nvSpPr>
        <p:spPr>
          <a:xfrm>
            <a:off x="6579564" y="5203826"/>
            <a:ext cx="4085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Figura 5: Molécula esquemática de Oxalato de Amonio Europio.</a:t>
            </a:r>
          </a:p>
        </p:txBody>
      </p:sp>
      <p:pic>
        <p:nvPicPr>
          <p:cNvPr id="3" name="Imagen 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D62162E2-A5C6-4426-B8A4-F6AE4EBA9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414" y="1007235"/>
            <a:ext cx="4568676" cy="367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74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contenido 5" descr="Imagen que contiene exterior, negro, foto, blanco&#10;&#10;Descripción generada automáticamente">
            <a:extLst>
              <a:ext uri="{FF2B5EF4-FFF2-40B4-BE49-F238E27FC236}">
                <a16:creationId xmlns:a16="http://schemas.microsoft.com/office/drawing/2014/main" id="{1065CD9C-928E-488A-8350-39682910B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339" y="801793"/>
            <a:ext cx="6591322" cy="5273056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4C248D-1714-4EE9-96F6-096FED1B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99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oj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437</Words>
  <Application>Microsoft Office PowerPoint</Application>
  <PresentationFormat>Panorámica</PresentationFormat>
  <Paragraphs>56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Retrospección</vt:lpstr>
      <vt:lpstr>Práctica 2: Síntesis y caracterización de partículas fotoluminiscentes de Oxalato de Amonio Terbio y recubrimiento de la fase fotoluminiscente en matriz de silicio</vt:lpstr>
      <vt:lpstr>Luminiscencia </vt:lpstr>
      <vt:lpstr>Tipos de materiales luminiscentes </vt:lpstr>
      <vt:lpstr>Desarrollo experimental</vt:lpstr>
      <vt:lpstr>Resultados y Análisis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Práctica 2: Síntesis y caracterización de partículas fotoluminiscentes de Oxalato de Amonio Terbio y recubrimiento de la fase fotoluminiscente en matriz de silicio</dc:title>
  <dc:creator>Eduardo Esquivel Ramírez</dc:creator>
  <cp:lastModifiedBy>Eduardo Esquivel Ramírez</cp:lastModifiedBy>
  <cp:revision>3</cp:revision>
  <dcterms:created xsi:type="dcterms:W3CDTF">2018-12-08T14:40:19Z</dcterms:created>
  <dcterms:modified xsi:type="dcterms:W3CDTF">2018-12-08T17:25:00Z</dcterms:modified>
</cp:coreProperties>
</file>